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lear Sans" panose="020B0503030202020304" pitchFamily="34" charset="0"/>
      <p:regular r:id="rId7"/>
    </p:embeddedFont>
    <p:embeddedFont>
      <p:font typeface="Clear Sans Bold" panose="020B0803030202020304" pitchFamily="34" charset="0"/>
      <p:regular r:id="rId8"/>
      <p:bold r:id="rId9"/>
    </p:embeddedFont>
    <p:embeddedFont>
      <p:font typeface="Clear Sans Medium" panose="020B0603030202020304" pitchFamily="34" charset="0"/>
      <p:regular r:id="rId10"/>
    </p:embeddedFont>
    <p:embeddedFont>
      <p:font typeface="Clear Sans Medium Italics" panose="020B0603030202090304" pitchFamily="34" charset="0"/>
      <p:regular r:id="rId11"/>
      <p:italic r:id="rId12"/>
    </p:embeddedFont>
    <p:embeddedFont>
      <p:font typeface="Hammersmith One" panose="02010703030501060504" pitchFamily="2" charset="77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1" autoAdjust="0"/>
  </p:normalViewPr>
  <p:slideViewPr>
    <p:cSldViewPr>
      <p:cViewPr varScale="1">
        <p:scale>
          <a:sx n="70" d="100"/>
          <a:sy n="70" d="100"/>
        </p:scale>
        <p:origin x="744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0" y="0"/>
            <a:ext cx="10278270" cy="10287000"/>
          </a:xfrm>
          <a:custGeom>
            <a:avLst/>
            <a:gdLst/>
            <a:ahLst/>
            <a:cxnLst/>
            <a:rect l="l" t="t" r="r" b="b"/>
            <a:pathLst>
              <a:path w="10278270" h="10287000">
                <a:moveTo>
                  <a:pt x="10278270" y="0"/>
                </a:moveTo>
                <a:lnTo>
                  <a:pt x="0" y="0"/>
                </a:lnTo>
                <a:lnTo>
                  <a:pt x="0" y="10287000"/>
                </a:lnTo>
                <a:lnTo>
                  <a:pt x="10278270" y="10287000"/>
                </a:lnTo>
                <a:lnTo>
                  <a:pt x="1027827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0" r="-34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885765" y="5557971"/>
            <a:ext cx="4099984" cy="204999"/>
            <a:chOff x="0" y="0"/>
            <a:chExt cx="5466645" cy="273332"/>
          </a:xfrm>
        </p:grpSpPr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0" y="0"/>
              <a:ext cx="5466645" cy="273332"/>
              <a:chOff x="0" y="0"/>
              <a:chExt cx="1270000" cy="635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1568" y="-51"/>
                <a:ext cx="12731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1273136" h="63602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E9B9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1568" y="-51"/>
                <a:ext cx="8540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854036" h="63602">
                    <a:moveTo>
                      <a:pt x="33318" y="51"/>
                    </a:moveTo>
                    <a:lnTo>
                      <a:pt x="820718" y="51"/>
                    </a:lnTo>
                    <a:cubicBezTo>
                      <a:pt x="832095" y="0"/>
                      <a:pt x="842630" y="6040"/>
                      <a:pt x="848333" y="15885"/>
                    </a:cubicBezTo>
                    <a:cubicBezTo>
                      <a:pt x="854036" y="25729"/>
                      <a:pt x="854036" y="37873"/>
                      <a:pt x="848333" y="47717"/>
                    </a:cubicBezTo>
                    <a:cubicBezTo>
                      <a:pt x="842630" y="57562"/>
                      <a:pt x="832095" y="63602"/>
                      <a:pt x="8207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B923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2885765" y="5940771"/>
            <a:ext cx="4099984" cy="204999"/>
            <a:chOff x="0" y="0"/>
            <a:chExt cx="5466645" cy="273332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0" y="0"/>
              <a:ext cx="5466645" cy="273332"/>
              <a:chOff x="0" y="0"/>
              <a:chExt cx="1270000" cy="635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1568" y="-51"/>
                <a:ext cx="12731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1273136" h="63602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E9B9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-1568" y="-51"/>
                <a:ext cx="8540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854036" h="63602">
                    <a:moveTo>
                      <a:pt x="33318" y="51"/>
                    </a:moveTo>
                    <a:lnTo>
                      <a:pt x="820718" y="51"/>
                    </a:lnTo>
                    <a:cubicBezTo>
                      <a:pt x="832095" y="0"/>
                      <a:pt x="842630" y="6040"/>
                      <a:pt x="848333" y="15885"/>
                    </a:cubicBezTo>
                    <a:cubicBezTo>
                      <a:pt x="854036" y="25729"/>
                      <a:pt x="854036" y="37873"/>
                      <a:pt x="848333" y="47717"/>
                    </a:cubicBezTo>
                    <a:cubicBezTo>
                      <a:pt x="842630" y="57562"/>
                      <a:pt x="832095" y="63602"/>
                      <a:pt x="8207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B923"/>
              </a:solidFill>
            </p:spPr>
          </p:sp>
        </p:grpSp>
      </p:grpSp>
      <p:grpSp>
        <p:nvGrpSpPr>
          <p:cNvPr id="13" name="Group 13"/>
          <p:cNvGrpSpPr/>
          <p:nvPr/>
        </p:nvGrpSpPr>
        <p:grpSpPr>
          <a:xfrm>
            <a:off x="12885765" y="6340385"/>
            <a:ext cx="4099984" cy="204999"/>
            <a:chOff x="0" y="0"/>
            <a:chExt cx="5466645" cy="273332"/>
          </a:xfrm>
        </p:grpSpPr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0" y="0"/>
              <a:ext cx="5466645" cy="273332"/>
              <a:chOff x="0" y="0"/>
              <a:chExt cx="1270000" cy="635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1568" y="-51"/>
                <a:ext cx="12731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1273136" h="63602">
                    <a:moveTo>
                      <a:pt x="33318" y="51"/>
                    </a:moveTo>
                    <a:lnTo>
                      <a:pt x="1239818" y="51"/>
                    </a:lnTo>
                    <a:cubicBezTo>
                      <a:pt x="1251195" y="0"/>
                      <a:pt x="1261730" y="6040"/>
                      <a:pt x="1267433" y="15885"/>
                    </a:cubicBezTo>
                    <a:cubicBezTo>
                      <a:pt x="1273136" y="25729"/>
                      <a:pt x="1273136" y="37873"/>
                      <a:pt x="1267433" y="47717"/>
                    </a:cubicBezTo>
                    <a:cubicBezTo>
                      <a:pt x="1261730" y="57562"/>
                      <a:pt x="1251195" y="63602"/>
                      <a:pt x="12398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E9B9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-1568" y="-51"/>
                <a:ext cx="8540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854036" h="63602">
                    <a:moveTo>
                      <a:pt x="33318" y="51"/>
                    </a:moveTo>
                    <a:lnTo>
                      <a:pt x="820718" y="51"/>
                    </a:lnTo>
                    <a:cubicBezTo>
                      <a:pt x="832095" y="0"/>
                      <a:pt x="842630" y="6040"/>
                      <a:pt x="848333" y="15885"/>
                    </a:cubicBezTo>
                    <a:cubicBezTo>
                      <a:pt x="854036" y="25729"/>
                      <a:pt x="854036" y="37873"/>
                      <a:pt x="848333" y="47717"/>
                    </a:cubicBezTo>
                    <a:cubicBezTo>
                      <a:pt x="842630" y="57562"/>
                      <a:pt x="832095" y="63602"/>
                      <a:pt x="820718" y="63551"/>
                    </a:cubicBezTo>
                    <a:lnTo>
                      <a:pt x="33318" y="63551"/>
                    </a:lnTo>
                    <a:cubicBezTo>
                      <a:pt x="21941" y="63602"/>
                      <a:pt x="11406" y="57562"/>
                      <a:pt x="5703" y="47717"/>
                    </a:cubicBezTo>
                    <a:cubicBezTo>
                      <a:pt x="0" y="37873"/>
                      <a:pt x="0" y="25729"/>
                      <a:pt x="5703" y="15885"/>
                    </a:cubicBezTo>
                    <a:cubicBezTo>
                      <a:pt x="11406" y="6040"/>
                      <a:pt x="21941" y="0"/>
                      <a:pt x="33318" y="51"/>
                    </a:cubicBezTo>
                    <a:close/>
                  </a:path>
                </a:pathLst>
              </a:custGeom>
              <a:solidFill>
                <a:srgbClr val="FFB923"/>
              </a:solidFill>
            </p:spPr>
          </p:sp>
        </p:grpSp>
      </p:grpSp>
      <p:grpSp>
        <p:nvGrpSpPr>
          <p:cNvPr id="17" name="Group 17"/>
          <p:cNvGrpSpPr/>
          <p:nvPr/>
        </p:nvGrpSpPr>
        <p:grpSpPr>
          <a:xfrm>
            <a:off x="5383471" y="4959126"/>
            <a:ext cx="4010942" cy="2272235"/>
            <a:chOff x="0" y="-28575"/>
            <a:chExt cx="5347923" cy="3029648"/>
          </a:xfrm>
        </p:grpSpPr>
        <p:sp>
          <p:nvSpPr>
            <p:cNvPr id="18" name="TextBox 18"/>
            <p:cNvSpPr txBox="1"/>
            <p:nvPr/>
          </p:nvSpPr>
          <p:spPr>
            <a:xfrm>
              <a:off x="0" y="643504"/>
              <a:ext cx="5347923" cy="2357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To impart basic scientific knowledge to students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Increase productivity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Create base of knowledge for personal use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5347923" cy="52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49"/>
                </a:lnSpc>
              </a:pPr>
              <a:r>
                <a:rPr lang="en-US" sz="2499" spc="-24">
                  <a:solidFill>
                    <a:srgbClr val="000000"/>
                  </a:solidFill>
                  <a:latin typeface="Clear Sans Medium"/>
                </a:rPr>
                <a:t>GOALS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96937" y="7672042"/>
            <a:ext cx="3052103" cy="2631308"/>
            <a:chOff x="0" y="-28575"/>
            <a:chExt cx="4069470" cy="3508412"/>
          </a:xfrm>
        </p:grpSpPr>
        <p:sp>
          <p:nvSpPr>
            <p:cNvPr id="21" name="TextBox 21"/>
            <p:cNvSpPr txBox="1"/>
            <p:nvPr/>
          </p:nvSpPr>
          <p:spPr>
            <a:xfrm>
              <a:off x="0" y="643504"/>
              <a:ext cx="4069470" cy="2836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Advanced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Owns </a:t>
              </a:r>
              <a:r>
                <a:rPr lang="en-US" sz="2000" dirty="0" err="1">
                  <a:solidFill>
                    <a:srgbClr val="000000"/>
                  </a:solidFill>
                  <a:latin typeface="Clear Sans"/>
                </a:rPr>
                <a:t>Iphone</a:t>
              </a:r>
              <a:endParaRPr lang="en-US" sz="2000" dirty="0">
                <a:solidFill>
                  <a:srgbClr val="000000"/>
                </a:solidFill>
                <a:latin typeface="Clear Sans"/>
              </a:endParaRP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Use many websites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Not active on social platforms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Early adopter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4069470" cy="52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49"/>
                </a:lnSpc>
              </a:pPr>
              <a:r>
                <a:rPr lang="en-US" sz="2499" spc="-24" dirty="0">
                  <a:solidFill>
                    <a:srgbClr val="000000"/>
                  </a:solidFill>
                  <a:latin typeface="Clear Sans Medium"/>
                </a:rPr>
                <a:t>Technology use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296937" y="4980557"/>
            <a:ext cx="2154622" cy="1529266"/>
            <a:chOff x="0" y="0"/>
            <a:chExt cx="2872830" cy="2039022"/>
          </a:xfrm>
        </p:grpSpPr>
        <p:sp>
          <p:nvSpPr>
            <p:cNvPr id="24" name="TextBox 24"/>
            <p:cNvSpPr txBox="1"/>
            <p:nvPr/>
          </p:nvSpPr>
          <p:spPr>
            <a:xfrm>
              <a:off x="0" y="643504"/>
              <a:ext cx="2872830" cy="1395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Comfort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Convenience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Price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872830" cy="52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49"/>
                </a:lnSpc>
              </a:pPr>
              <a:r>
                <a:rPr lang="en-US" sz="2499" spc="-24">
                  <a:solidFill>
                    <a:srgbClr val="000000"/>
                  </a:solidFill>
                  <a:latin typeface="Clear Sans Medium"/>
                </a:rPr>
                <a:t>MOTIVATIONS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148503" y="7693473"/>
            <a:ext cx="2837245" cy="1529266"/>
            <a:chOff x="0" y="0"/>
            <a:chExt cx="3782994" cy="2039022"/>
          </a:xfrm>
        </p:grpSpPr>
        <p:sp>
          <p:nvSpPr>
            <p:cNvPr id="27" name="TextBox 27"/>
            <p:cNvSpPr txBox="1"/>
            <p:nvPr/>
          </p:nvSpPr>
          <p:spPr>
            <a:xfrm>
              <a:off x="0" y="643504"/>
              <a:ext cx="3782994" cy="1395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Snowboarding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Cooking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Reading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3782994" cy="52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49"/>
                </a:lnSpc>
              </a:pPr>
              <a:r>
                <a:rPr lang="en-US" sz="2499" spc="-24">
                  <a:solidFill>
                    <a:srgbClr val="000000"/>
                  </a:solidFill>
                  <a:latin typeface="Clear Sans Medium"/>
                </a:rPr>
                <a:t>INTERESTS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373343" y="7672042"/>
            <a:ext cx="4021070" cy="1913163"/>
            <a:chOff x="0" y="-28575"/>
            <a:chExt cx="5361427" cy="2550885"/>
          </a:xfrm>
        </p:grpSpPr>
        <p:sp>
          <p:nvSpPr>
            <p:cNvPr id="30" name="TextBox 30"/>
            <p:cNvSpPr txBox="1"/>
            <p:nvPr/>
          </p:nvSpPr>
          <p:spPr>
            <a:xfrm>
              <a:off x="0" y="643504"/>
              <a:ext cx="5361427" cy="18788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Vast amount of information available</a:t>
              </a:r>
            </a:p>
            <a:p>
              <a:pPr marL="431801" lvl="1" indent="-215900">
                <a:lnSpc>
                  <a:spcPts val="2840"/>
                </a:lnSpc>
                <a:buFont typeface="Arial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Many books repeating each other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5361427" cy="5281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49"/>
                </a:lnSpc>
              </a:pPr>
              <a:r>
                <a:rPr lang="en-US" sz="2499" spc="-24">
                  <a:solidFill>
                    <a:srgbClr val="000000"/>
                  </a:solidFill>
                  <a:latin typeface="Clear Sans Medium"/>
                </a:rPr>
                <a:t>FRUSTRATIONS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311256" y="653023"/>
            <a:ext cx="6443344" cy="3327871"/>
            <a:chOff x="-1" y="-805702"/>
            <a:chExt cx="8591125" cy="4437160"/>
          </a:xfrm>
        </p:grpSpPr>
        <p:sp>
          <p:nvSpPr>
            <p:cNvPr id="33" name="TextBox 33"/>
            <p:cNvSpPr txBox="1"/>
            <p:nvPr/>
          </p:nvSpPr>
          <p:spPr>
            <a:xfrm>
              <a:off x="-1" y="-805702"/>
              <a:ext cx="8591125" cy="283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  Sergey is an product manager who is looking for a way to understand product manager better. He needs a platform that will offer eye-catching illustrations for basic topics where he can refer later during his journey.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Clear Sans"/>
                </a:rPr>
                <a:t>  Sergey try to keep up with new ideas but doesn’t have enough time to learn everything around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2710181"/>
              <a:ext cx="8359302" cy="9212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Clear Sans Medium Italics"/>
                </a:rPr>
                <a:t>”Data-</a:t>
              </a:r>
              <a:r>
                <a:rPr lang="en-US" sz="2000" dirty="0" err="1">
                  <a:solidFill>
                    <a:srgbClr val="000000"/>
                  </a:solidFill>
                  <a:latin typeface="Clear Sans Medium Italics"/>
                </a:rPr>
                <a:t>Panda.com</a:t>
              </a:r>
              <a:r>
                <a:rPr lang="en-US" sz="2000" dirty="0">
                  <a:solidFill>
                    <a:srgbClr val="000000"/>
                  </a:solidFill>
                  <a:latin typeface="Clear Sans Medium Italics"/>
                </a:rPr>
                <a:t> provide me a lot of resources to do it in a structured convenient way"</a:t>
              </a:r>
            </a:p>
          </p:txBody>
        </p:sp>
        <p:sp>
          <p:nvSpPr>
            <p:cNvPr id="35" name="AutoShape 35"/>
            <p:cNvSpPr/>
            <p:nvPr/>
          </p:nvSpPr>
          <p:spPr>
            <a:xfrm>
              <a:off x="0" y="2325395"/>
              <a:ext cx="8359303" cy="0"/>
            </a:xfrm>
            <a:prstGeom prst="line">
              <a:avLst/>
            </a:prstGeom>
            <a:ln w="38100" cap="rnd">
              <a:solidFill>
                <a:srgbClr val="FFB923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36" name="AutoShape 36"/>
          <p:cNvSpPr/>
          <p:nvPr/>
        </p:nvSpPr>
        <p:spPr>
          <a:xfrm>
            <a:off x="5373343" y="4446541"/>
            <a:ext cx="12207392" cy="0"/>
          </a:xfrm>
          <a:prstGeom prst="line">
            <a:avLst/>
          </a:prstGeom>
          <a:ln w="28575" cap="rnd">
            <a:solidFill>
              <a:srgbClr val="FFB92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>
            <a:off x="5373343" y="7266724"/>
            <a:ext cx="12207392" cy="0"/>
          </a:xfrm>
          <a:prstGeom prst="line">
            <a:avLst/>
          </a:prstGeom>
          <a:ln w="28575" cap="rnd">
            <a:solidFill>
              <a:srgbClr val="FFB923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8" name="Group 38"/>
          <p:cNvGrpSpPr/>
          <p:nvPr/>
        </p:nvGrpSpPr>
        <p:grpSpPr>
          <a:xfrm>
            <a:off x="5373343" y="650707"/>
            <a:ext cx="5329468" cy="3640679"/>
            <a:chOff x="0" y="-503991"/>
            <a:chExt cx="7105958" cy="4854240"/>
          </a:xfrm>
        </p:grpSpPr>
        <p:sp>
          <p:nvSpPr>
            <p:cNvPr id="39" name="TextBox 39"/>
            <p:cNvSpPr txBox="1"/>
            <p:nvPr/>
          </p:nvSpPr>
          <p:spPr>
            <a:xfrm>
              <a:off x="13504" y="804917"/>
              <a:ext cx="7092454" cy="3545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Clear Sans Medium"/>
                </a:rPr>
                <a:t>Age: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34</a:t>
              </a:r>
            </a:p>
            <a:p>
              <a:pPr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Clear Sans Bold"/>
                </a:rPr>
                <a:t>Gender: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Male</a:t>
              </a:r>
            </a:p>
            <a:p>
              <a:pPr>
                <a:lnSpc>
                  <a:spcPts val="3499"/>
                </a:lnSpc>
              </a:pPr>
              <a:r>
                <a:rPr lang="en-US" sz="2499" b="1" dirty="0">
                  <a:solidFill>
                    <a:srgbClr val="000000"/>
                  </a:solidFill>
                  <a:latin typeface="Clear Sans"/>
                </a:rPr>
                <a:t>Education: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Master degree</a:t>
              </a:r>
              <a:endParaRPr lang="en-US" sz="2499" b="1" dirty="0">
                <a:solidFill>
                  <a:srgbClr val="000000"/>
                </a:solidFill>
                <a:latin typeface="Clear Sans Bold"/>
              </a:endParaRPr>
            </a:p>
            <a:p>
              <a:pPr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Clear Sans Bold"/>
                </a:rPr>
                <a:t>Occupation: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Product manager</a:t>
              </a:r>
            </a:p>
            <a:p>
              <a:pPr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Clear Sans Medium"/>
                </a:rPr>
                <a:t>Location: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Canada</a:t>
              </a:r>
            </a:p>
            <a:p>
              <a:pPr>
                <a:lnSpc>
                  <a:spcPts val="3499"/>
                </a:lnSpc>
              </a:pPr>
              <a:r>
                <a:rPr lang="en-US" sz="2499" dirty="0">
                  <a:solidFill>
                    <a:srgbClr val="000000"/>
                  </a:solidFill>
                  <a:latin typeface="Clear Sans Medium"/>
                </a:rPr>
                <a:t>Income Range: </a:t>
              </a:r>
              <a:r>
                <a:rPr lang="en-US" sz="2499" dirty="0">
                  <a:solidFill>
                    <a:srgbClr val="000000"/>
                  </a:solidFill>
                  <a:latin typeface="Clear Sans"/>
                </a:rPr>
                <a:t>$45,000 - $139,999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503991"/>
              <a:ext cx="7105958" cy="13336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00"/>
                </a:lnSpc>
                <a:spcBef>
                  <a:spcPct val="0"/>
                </a:spcBef>
              </a:pPr>
              <a:r>
                <a:rPr lang="en-US" sz="6000" spc="-120" dirty="0">
                  <a:solidFill>
                    <a:srgbClr val="000000"/>
                  </a:solidFill>
                  <a:latin typeface="Hammersmith One"/>
                </a:rPr>
                <a:t>Sergey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BBE3F50F-377B-B644-A00C-5DE94EFA2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05" y="1221581"/>
            <a:ext cx="4043460" cy="7202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153</Words>
  <Application>Microsoft Macintosh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Calibri</vt:lpstr>
      <vt:lpstr>Arial</vt:lpstr>
      <vt:lpstr>Clear Sans Bold</vt:lpstr>
      <vt:lpstr>Clear Sans Medium Italics</vt:lpstr>
      <vt:lpstr>Hammersmith One</vt:lpstr>
      <vt:lpstr>Clear Sans</vt:lpstr>
      <vt:lpstr>Clear Sans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Yellow Professional Gradient User Persona Company Presentation</dc:title>
  <cp:lastModifiedBy>Microsoft Office User</cp:lastModifiedBy>
  <cp:revision>2</cp:revision>
  <dcterms:created xsi:type="dcterms:W3CDTF">2006-08-16T00:00:00Z</dcterms:created>
  <dcterms:modified xsi:type="dcterms:W3CDTF">2023-09-06T17:35:56Z</dcterms:modified>
  <dc:identifier>DAFtsPi0E2s</dc:identifier>
</cp:coreProperties>
</file>